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630"/>
    <a:srgbClr val="72B4A3"/>
    <a:srgbClr val="E1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74" autoAdjust="0"/>
  </p:normalViewPr>
  <p:slideViewPr>
    <p:cSldViewPr snapToGrid="0" snapToObjects="1">
      <p:cViewPr>
        <p:scale>
          <a:sx n="98" d="100"/>
          <a:sy n="98" d="100"/>
        </p:scale>
        <p:origin x="2316" y="-9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9/1/2017</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9/1/2017</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9/1/2017</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9/1/2017</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9/1/2017</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9/1/2017</a:t>
            </a:fld>
            <a:endParaRPr lang="en-US" dirty="0"/>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trans.vermont.gov/planning/research/2017symposium" TargetMode="External"/><Relationship Id="rId2" Type="http://schemas.openxmlformats.org/officeDocument/2006/relationships/hyperlink" Target="http://www.uvm.edu/~transctr/pdf/" TargetMode="Externa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hyperlink" Target="http://http/vtrans.vermont.gov/boards-councils/stic" TargetMode="External"/><Relationship Id="rId4" Type="http://schemas.openxmlformats.org/officeDocument/2006/relationships/hyperlink" Target="http://vtrans.vermont.gov/planning/resear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2614721451"/>
              </p:ext>
            </p:extLst>
          </p:nvPr>
        </p:nvGraphicFramePr>
        <p:xfrm>
          <a:off x="393538" y="420078"/>
          <a:ext cx="6872287" cy="9545319"/>
        </p:xfrm>
        <a:graphic>
          <a:graphicData uri="http://schemas.openxmlformats.org/drawingml/2006/table">
            <a:tbl>
              <a:tblPr firstRow="1" bandRow="1">
                <a:tableStyleId>{2D5ABB26-0587-4C30-8999-92F81FD0307C}</a:tableStyleId>
              </a:tblPr>
              <a:tblGrid>
                <a:gridCol w="1880535">
                  <a:extLst>
                    <a:ext uri="{9D8B030D-6E8A-4147-A177-3AD203B41FA5}">
                      <a16:colId xmlns:a16="http://schemas.microsoft.com/office/drawing/2014/main" val="20000"/>
                    </a:ext>
                  </a:extLst>
                </a:gridCol>
                <a:gridCol w="4991752">
                  <a:extLst>
                    <a:ext uri="{9D8B030D-6E8A-4147-A177-3AD203B41FA5}">
                      <a16:colId xmlns:a16="http://schemas.microsoft.com/office/drawing/2014/main" val="20001"/>
                    </a:ext>
                  </a:extLst>
                </a:gridCol>
              </a:tblGrid>
              <a:tr h="49530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557630">
                        <a:alpha val="25000"/>
                      </a:srgbClr>
                    </a:solidFill>
                  </a:tcPr>
                </a:tc>
                <a:tc>
                  <a:txBody>
                    <a:bodyPr/>
                    <a:lstStyle/>
                    <a:p>
                      <a:pPr marL="302895">
                        <a:lnSpc>
                          <a:spcPct val="100000"/>
                        </a:lnSpc>
                        <a:spcBef>
                          <a:spcPts val="75"/>
                        </a:spcBef>
                      </a:pPr>
                      <a:r>
                        <a:rPr sz="3000" b="1" spc="114"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 </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SHEET</a:t>
                      </a:r>
                      <a:endParaRPr sz="3000" dirty="0">
                        <a:effectLst>
                          <a:outerShdw blurRad="50800" dist="38100" dir="2700000" algn="t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val="10000"/>
                  </a:ext>
                </a:extLst>
              </a:tr>
              <a:tr h="861059">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1200"/>
                        </a:spcBef>
                      </a:pPr>
                      <a:endParaRPr lang="en-US" sz="1600" i="0" dirty="0" smtClean="0">
                        <a:solidFill>
                          <a:schemeClr val="tx1"/>
                        </a:solidFill>
                        <a:effectLst/>
                        <a:latin typeface="Franklin Gothic Medium" panose="020B0603020102020204" pitchFamily="34" charset="0"/>
                        <a:ea typeface="+mn-ea"/>
                        <a:cs typeface="+mn-cs"/>
                      </a:endParaRPr>
                    </a:p>
                    <a:p>
                      <a:pPr marL="196850" marR="186055">
                        <a:lnSpc>
                          <a:spcPts val="1800"/>
                        </a:lnSpc>
                        <a:spcBef>
                          <a:spcPts val="1200"/>
                        </a:spcBef>
                      </a:pPr>
                      <a:r>
                        <a:rPr lang="en-US" sz="1600" i="0" dirty="0" smtClean="0">
                          <a:solidFill>
                            <a:schemeClr val="tx1"/>
                          </a:solidFill>
                          <a:effectLst/>
                          <a:latin typeface="Franklin Gothic Medium" panose="020B0603020102020204" pitchFamily="34" charset="0"/>
                          <a:ea typeface="+mn-ea"/>
                          <a:cs typeface="+mn-cs"/>
                        </a:rPr>
                        <a:t>Freeze-thaw and salt durability of pervious concrete</a:t>
                      </a:r>
                      <a:endParaRPr lang="en-US" sz="1600" b="1" i="0" spc="35" dirty="0" smtClean="0">
                        <a:solidFill>
                          <a:srgbClr val="231F20"/>
                        </a:solidFill>
                        <a:latin typeface="Franklin Gothic Medium" panose="020B0603020102020204" pitchFamily="34"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val="10001"/>
                  </a:ext>
                </a:extLst>
              </a:tr>
              <a:tr h="145173">
                <a:tc>
                  <a:txBody>
                    <a:bodyPr/>
                    <a:lstStyle/>
                    <a:p>
                      <a:pPr algn="ctr"/>
                      <a:r>
                        <a:rPr lang="en-US" sz="1800" b="1" dirty="0" smtClean="0">
                          <a:solidFill>
                            <a:schemeClr val="bg1"/>
                          </a:solidFill>
                          <a:effectLst>
                            <a:outerShdw blurRad="50800" dist="38100" dir="2700000" algn="tl" rotWithShape="0">
                              <a:prstClr val="black">
                                <a:alpha val="40000"/>
                              </a:prstClr>
                            </a:outerShdw>
                          </a:effectLst>
                          <a:latin typeface="Calibri"/>
                          <a:cs typeface="Calibri"/>
                        </a:rPr>
                        <a:t>&amp; STIC Annual 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rgbClr val="557630"/>
                    </a:solidFill>
                  </a:tcPr>
                </a:tc>
                <a:tc>
                  <a:txBody>
                    <a:bodyPr/>
                    <a:lstStyle/>
                    <a:p>
                      <a:endParaRPr sz="1800" dirty="0">
                        <a:latin typeface="Calibri"/>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val="10002"/>
                  </a:ext>
                </a:extLst>
              </a:tr>
              <a:tr h="7636116">
                <a:tc>
                  <a:txBody>
                    <a:bodyPr/>
                    <a:lstStyle/>
                    <a:p>
                      <a:pPr>
                        <a:lnSpc>
                          <a:spcPct val="100000"/>
                        </a:lnSpc>
                        <a:spcBef>
                          <a:spcPts val="45"/>
                        </a:spcBef>
                      </a:pPr>
                      <a:endParaRPr sz="1200" dirty="0">
                        <a:latin typeface="Times New Roman"/>
                        <a:cs typeface="Times New Roman"/>
                      </a:endParaRPr>
                    </a:p>
                    <a:p>
                      <a:pPr marL="152400">
                        <a:lnSpc>
                          <a:spcPct val="100000"/>
                        </a:lnSpc>
                        <a:spcBef>
                          <a:spcPts val="5"/>
                        </a:spcBef>
                      </a:pPr>
                      <a:r>
                        <a:rPr sz="1000" b="1" spc="30" dirty="0">
                          <a:solidFill>
                            <a:srgbClr val="231F20"/>
                          </a:solidFill>
                          <a:latin typeface="Franklin Gothic Book" panose="020B0503020102020204" pitchFamily="34" charset="0"/>
                          <a:cs typeface="Calibri"/>
                        </a:rPr>
                        <a:t>RESEARCH</a:t>
                      </a:r>
                      <a:r>
                        <a:rPr sz="1000" b="1" spc="-65" dirty="0">
                          <a:solidFill>
                            <a:srgbClr val="231F20"/>
                          </a:solidFill>
                          <a:latin typeface="Franklin Gothic Book" panose="020B0503020102020204" pitchFamily="34" charset="0"/>
                          <a:cs typeface="Calibri"/>
                        </a:rPr>
                        <a:t> </a:t>
                      </a:r>
                      <a:r>
                        <a:rPr sz="1000" b="1" spc="35" dirty="0">
                          <a:solidFill>
                            <a:srgbClr val="231F20"/>
                          </a:solidFill>
                          <a:latin typeface="Franklin Gothic Book" panose="020B0503020102020204" pitchFamily="34" charset="0"/>
                          <a:cs typeface="Calibri"/>
                        </a:rPr>
                        <a:t>PROJECT</a:t>
                      </a:r>
                      <a:r>
                        <a:rPr sz="1000" b="1" spc="-100" dirty="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pPr marL="174625" indent="0">
                        <a:lnSpc>
                          <a:spcPct val="100000"/>
                        </a:lnSpc>
                      </a:pPr>
                      <a:r>
                        <a:rPr lang="en-US" sz="800" i="0" spc="-15" dirty="0" smtClean="0">
                          <a:solidFill>
                            <a:srgbClr val="231F20"/>
                          </a:solidFill>
                          <a:latin typeface="Franklin Gothic Book" panose="020B0503020102020204" pitchFamily="34" charset="0"/>
                          <a:cs typeface="Calibri"/>
                        </a:rPr>
                        <a:t>Project 730 </a:t>
                      </a:r>
                      <a:r>
                        <a:rPr lang="en-US" sz="800" i="1" dirty="0" smtClean="0">
                          <a:solidFill>
                            <a:schemeClr val="tx1"/>
                          </a:solidFill>
                          <a:effectLst/>
                          <a:latin typeface="Franklin Gothic Book" panose="020B0503020102020204" pitchFamily="34" charset="0"/>
                          <a:ea typeface="+mn-ea"/>
                          <a:cs typeface="+mn-cs"/>
                        </a:rPr>
                        <a:t>Laboratory freeze-thaw durability of pervious concrete with respect to curing time and addition of sand, slag, silica fume, and saltguard </a:t>
                      </a:r>
                    </a:p>
                    <a:p>
                      <a:pPr marL="151765" marR="153670">
                        <a:lnSpc>
                          <a:spcPct val="100000"/>
                        </a:lnSpc>
                        <a:spcBef>
                          <a:spcPts val="259"/>
                        </a:spcBef>
                      </a:pPr>
                      <a:endParaRPr sz="800" dirty="0">
                        <a:latin typeface="Franklin Gothic Book" panose="020B0503020102020204" pitchFamily="34" charset="0"/>
                        <a:cs typeface="Times New Roman"/>
                      </a:endParaRPr>
                    </a:p>
                    <a:p>
                      <a:pPr marL="152400">
                        <a:lnSpc>
                          <a:spcPct val="100000"/>
                        </a:lnSpc>
                      </a:pPr>
                      <a:r>
                        <a:rPr sz="1000" b="1" dirty="0">
                          <a:solidFill>
                            <a:srgbClr val="231F20"/>
                          </a:solidFill>
                          <a:latin typeface="Franklin Gothic Book" panose="020B0503020102020204" pitchFamily="34" charset="0"/>
                          <a:cs typeface="Calibri"/>
                        </a:rPr>
                        <a:t>STUDY</a:t>
                      </a:r>
                      <a:r>
                        <a:rPr sz="1000" b="1" spc="-150" dirty="0">
                          <a:solidFill>
                            <a:srgbClr val="231F20"/>
                          </a:solidFill>
                          <a:latin typeface="Franklin Gothic Book" panose="020B0503020102020204" pitchFamily="34" charset="0"/>
                          <a:cs typeface="Calibri"/>
                        </a:rPr>
                        <a:t> </a:t>
                      </a:r>
                      <a:r>
                        <a:rPr sz="1000" b="1" spc="-10" dirty="0">
                          <a:solidFill>
                            <a:srgbClr val="231F20"/>
                          </a:solidFill>
                          <a:latin typeface="Franklin Gothic Book" panose="020B0503020102020204" pitchFamily="34" charset="0"/>
                          <a:cs typeface="Calibri"/>
                        </a:rPr>
                        <a:t>TIMELINE</a:t>
                      </a:r>
                      <a:endParaRPr sz="1000" dirty="0">
                        <a:latin typeface="Franklin Gothic Book" panose="020B0503020102020204" pitchFamily="34" charset="0"/>
                        <a:cs typeface="Calibri"/>
                      </a:endParaRPr>
                    </a:p>
                    <a:p>
                      <a:pPr marL="152400">
                        <a:lnSpc>
                          <a:spcPct val="100000"/>
                        </a:lnSpc>
                        <a:spcBef>
                          <a:spcPts val="240"/>
                        </a:spcBef>
                      </a:pPr>
                      <a:r>
                        <a:rPr lang="en-US" sz="800" spc="-10" dirty="0" smtClean="0">
                          <a:solidFill>
                            <a:srgbClr val="231F20"/>
                          </a:solidFill>
                          <a:latin typeface="Franklin Gothic Book" panose="020B0503020102020204" pitchFamily="34" charset="0"/>
                          <a:cs typeface="Calibri"/>
                        </a:rPr>
                        <a:t>2012</a:t>
                      </a:r>
                      <a:r>
                        <a:rPr lang="en-US" sz="800" spc="-10" baseline="0" dirty="0" smtClean="0">
                          <a:solidFill>
                            <a:srgbClr val="231F20"/>
                          </a:solidFill>
                          <a:latin typeface="Franklin Gothic Book" panose="020B0503020102020204" pitchFamily="34" charset="0"/>
                          <a:cs typeface="Calibri"/>
                        </a:rPr>
                        <a:t> </a:t>
                      </a:r>
                      <a:r>
                        <a:rPr lang="en-US" sz="800" spc="-10" baseline="0" dirty="0" smtClean="0">
                          <a:solidFill>
                            <a:srgbClr val="231F20"/>
                          </a:solidFill>
                          <a:latin typeface="Franklin Gothic Book" panose="020B0503020102020204" pitchFamily="34" charset="0"/>
                          <a:cs typeface="Calibri"/>
                        </a:rPr>
                        <a:t>– </a:t>
                      </a:r>
                      <a:r>
                        <a:rPr lang="en-US" sz="800" spc="-10" baseline="0" dirty="0" smtClean="0">
                          <a:solidFill>
                            <a:srgbClr val="231F20"/>
                          </a:solidFill>
                          <a:latin typeface="Franklin Gothic Book" panose="020B0503020102020204" pitchFamily="34" charset="0"/>
                          <a:cs typeface="Calibri"/>
                        </a:rPr>
                        <a:t>2016</a:t>
                      </a:r>
                      <a:endParaRPr sz="800" dirty="0">
                        <a:latin typeface="Franklin Gothic Book" panose="020B0503020102020204" pitchFamily="34" charset="0"/>
                        <a:cs typeface="Calibri"/>
                      </a:endParaRPr>
                    </a:p>
                    <a:p>
                      <a:pPr>
                        <a:lnSpc>
                          <a:spcPct val="100000"/>
                        </a:lnSpc>
                        <a:spcBef>
                          <a:spcPts val="50"/>
                        </a:spcBef>
                      </a:pPr>
                      <a:endParaRPr sz="800" dirty="0">
                        <a:latin typeface="Franklin Gothic Book" panose="020B0503020102020204" pitchFamily="34" charset="0"/>
                        <a:cs typeface="Times New Roman"/>
                      </a:endParaRPr>
                    </a:p>
                    <a:p>
                      <a:pPr marL="152400">
                        <a:lnSpc>
                          <a:spcPct val="100000"/>
                        </a:lnSpc>
                      </a:pPr>
                      <a:r>
                        <a:rPr sz="1000" b="1" spc="15" dirty="0">
                          <a:solidFill>
                            <a:srgbClr val="231F20"/>
                          </a:solidFill>
                          <a:latin typeface="Franklin Gothic Book" panose="020B0503020102020204" pitchFamily="34" charset="0"/>
                          <a:cs typeface="Calibri"/>
                        </a:rPr>
                        <a:t>PRINCIPAL</a:t>
                      </a:r>
                      <a:r>
                        <a:rPr sz="1000" b="1" spc="-90" dirty="0">
                          <a:solidFill>
                            <a:srgbClr val="231F20"/>
                          </a:solidFill>
                          <a:latin typeface="Franklin Gothic Book" panose="020B0503020102020204" pitchFamily="34" charset="0"/>
                          <a:cs typeface="Calibri"/>
                        </a:rPr>
                        <a:t> </a:t>
                      </a:r>
                      <a:r>
                        <a:rPr sz="1000" b="1" spc="10" dirty="0">
                          <a:solidFill>
                            <a:srgbClr val="231F20"/>
                          </a:solidFill>
                          <a:latin typeface="Franklin Gothic Book" panose="020B0503020102020204" pitchFamily="34" charset="0"/>
                          <a:cs typeface="Calibri"/>
                        </a:rPr>
                        <a:t>INVESTIGATOR</a:t>
                      </a:r>
                      <a:endParaRPr sz="1000" dirty="0">
                        <a:latin typeface="Franklin Gothic Book" panose="020B0503020102020204" pitchFamily="34" charset="0"/>
                        <a:cs typeface="Calibri"/>
                      </a:endParaRPr>
                    </a:p>
                    <a:p>
                      <a:pPr marL="152400">
                        <a:lnSpc>
                          <a:spcPct val="100000"/>
                        </a:lnSpc>
                        <a:spcBef>
                          <a:spcPts val="300"/>
                        </a:spcBef>
                      </a:pPr>
                      <a:r>
                        <a:rPr lang="en-US" sz="800" spc="-20" dirty="0" smtClean="0">
                          <a:solidFill>
                            <a:srgbClr val="231F20"/>
                          </a:solidFill>
                          <a:latin typeface="Franklin Gothic Book" panose="020B0503020102020204" pitchFamily="34" charset="0"/>
                          <a:cs typeface="Calibri"/>
                        </a:rPr>
                        <a:t>Mandar</a:t>
                      </a:r>
                      <a:r>
                        <a:rPr lang="en-US" sz="800" spc="-20" baseline="0" dirty="0" smtClean="0">
                          <a:solidFill>
                            <a:srgbClr val="231F20"/>
                          </a:solidFill>
                          <a:latin typeface="Franklin Gothic Book" panose="020B0503020102020204" pitchFamily="34" charset="0"/>
                          <a:cs typeface="Calibri"/>
                        </a:rPr>
                        <a:t> Dewoolkar</a:t>
                      </a:r>
                      <a:r>
                        <a:rPr lang="en-US" sz="800" spc="-20" dirty="0" smtClean="0">
                          <a:solidFill>
                            <a:srgbClr val="231F20"/>
                          </a:solidFill>
                          <a:latin typeface="Franklin Gothic Book" panose="020B0503020102020204" pitchFamily="34" charset="0"/>
                          <a:cs typeface="Calibri"/>
                        </a:rPr>
                        <a:t>, UVM, PI </a:t>
                      </a:r>
                    </a:p>
                    <a:p>
                      <a:pPr marL="152400">
                        <a:lnSpc>
                          <a:spcPct val="100000"/>
                        </a:lnSpc>
                        <a:spcBef>
                          <a:spcPts val="300"/>
                        </a:spcBef>
                      </a:pPr>
                      <a:r>
                        <a:rPr lang="en-US" sz="800" spc="-20" dirty="0" smtClean="0">
                          <a:solidFill>
                            <a:srgbClr val="231F20"/>
                          </a:solidFill>
                          <a:latin typeface="Franklin Gothic Book" panose="020B0503020102020204" pitchFamily="34" charset="0"/>
                          <a:cs typeface="Calibri"/>
                        </a:rPr>
                        <a:t>Adam Sevi, Norwich U.</a:t>
                      </a:r>
                    </a:p>
                    <a:p>
                      <a:pPr marL="152400">
                        <a:lnSpc>
                          <a:spcPct val="100000"/>
                        </a:lnSpc>
                        <a:spcBef>
                          <a:spcPts val="300"/>
                        </a:spcBef>
                      </a:pPr>
                      <a:r>
                        <a:rPr lang="en-US" sz="800" spc="-20" dirty="0" smtClean="0">
                          <a:solidFill>
                            <a:srgbClr val="231F20"/>
                          </a:solidFill>
                          <a:latin typeface="Franklin Gothic Book" panose="020B0503020102020204" pitchFamily="34" charset="0"/>
                          <a:cs typeface="Times New Roman"/>
                        </a:rPr>
                        <a:t>Edwin Schmeckpeper, Norwich U.</a:t>
                      </a:r>
                    </a:p>
                    <a:p>
                      <a:pPr marL="152400">
                        <a:lnSpc>
                          <a:spcPct val="100000"/>
                        </a:lnSpc>
                        <a:spcBef>
                          <a:spcPts val="300"/>
                        </a:spcBef>
                      </a:pPr>
                      <a:r>
                        <a:rPr lang="en-US" sz="800" spc="-20" dirty="0" smtClean="0">
                          <a:solidFill>
                            <a:srgbClr val="231F20"/>
                          </a:solidFill>
                          <a:latin typeface="Franklin Gothic Book" panose="020B0503020102020204" pitchFamily="34" charset="0"/>
                          <a:cs typeface="Times New Roman"/>
                        </a:rPr>
                        <a:t>Dylan Walsh, UVM</a:t>
                      </a:r>
                    </a:p>
                    <a:p>
                      <a:pPr marL="152400">
                        <a:lnSpc>
                          <a:spcPct val="100000"/>
                        </a:lnSpc>
                        <a:spcBef>
                          <a:spcPts val="300"/>
                        </a:spcBef>
                      </a:pPr>
                      <a:r>
                        <a:rPr lang="en-US" sz="800" spc="-20" dirty="0" smtClean="0">
                          <a:solidFill>
                            <a:srgbClr val="231F20"/>
                          </a:solidFill>
                          <a:latin typeface="Franklin Gothic Book" panose="020B0503020102020204" pitchFamily="34" charset="0"/>
                          <a:cs typeface="Times New Roman"/>
                        </a:rPr>
                        <a:t>Ian Anderson, UVM</a:t>
                      </a:r>
                      <a:endParaRPr sz="800" dirty="0">
                        <a:latin typeface="Franklin Gothic Book" panose="020B0503020102020204" pitchFamily="34" charset="0"/>
                        <a:cs typeface="Times New Roman"/>
                      </a:endParaRPr>
                    </a:p>
                    <a:p>
                      <a:pPr marL="152400">
                        <a:lnSpc>
                          <a:spcPct val="100000"/>
                        </a:lnSpc>
                      </a:pPr>
                      <a:endParaRPr lang="en-US" sz="800" b="1" spc="-120" dirty="0" smtClean="0">
                        <a:solidFill>
                          <a:srgbClr val="231F20"/>
                        </a:solidFill>
                        <a:latin typeface="Franklin Gothic Book" panose="020B0503020102020204" pitchFamily="34" charset="0"/>
                        <a:cs typeface="Calibri"/>
                      </a:endParaRPr>
                    </a:p>
                    <a:p>
                      <a:pPr marL="152400">
                        <a:lnSpc>
                          <a:spcPct val="100000"/>
                        </a:lnSpc>
                      </a:pPr>
                      <a:r>
                        <a:rPr lang="en-US" sz="1000" b="1" spc="-120" dirty="0" smtClean="0">
                          <a:solidFill>
                            <a:srgbClr val="231F20"/>
                          </a:solidFill>
                          <a:latin typeface="Franklin Gothic Book" panose="020B0503020102020204" pitchFamily="34" charset="0"/>
                          <a:cs typeface="Calibri"/>
                        </a:rPr>
                        <a:t>VTRANS </a:t>
                      </a:r>
                      <a:r>
                        <a:rPr sz="1000" b="1" spc="-120" dirty="0" smtClean="0">
                          <a:solidFill>
                            <a:srgbClr val="231F20"/>
                          </a:solidFill>
                          <a:latin typeface="Franklin Gothic Book" panose="020B0503020102020204" pitchFamily="34" charset="0"/>
                          <a:cs typeface="Calibri"/>
                        </a:rPr>
                        <a:t> </a:t>
                      </a:r>
                      <a:r>
                        <a:rPr sz="1000" b="1" spc="-10" dirty="0" smtClean="0">
                          <a:solidFill>
                            <a:srgbClr val="231F20"/>
                          </a:solidFill>
                          <a:latin typeface="Franklin Gothic Book" panose="020B0503020102020204" pitchFamily="34" charset="0"/>
                          <a:cs typeface="Calibri"/>
                        </a:rPr>
                        <a:t>CONTACT</a:t>
                      </a:r>
                      <a:r>
                        <a:rPr lang="en-US" sz="1000" b="1" spc="-10" dirty="0" smtClean="0">
                          <a:solidFill>
                            <a:srgbClr val="231F20"/>
                          </a:solidFill>
                          <a:latin typeface="Franklin Gothic Book" panose="020B0503020102020204" pitchFamily="34" charset="0"/>
                          <a:cs typeface="Calibri"/>
                        </a:rPr>
                        <a:t>(S)</a:t>
                      </a:r>
                    </a:p>
                    <a:p>
                      <a:pPr marL="152400" marR="0" lvl="0" indent="0" defTabSz="914400" eaLnBrk="1" fontAlgn="auto" latinLnBrk="0" hangingPunct="1">
                        <a:lnSpc>
                          <a:spcPct val="100000"/>
                        </a:lnSpc>
                        <a:spcBef>
                          <a:spcPts val="0"/>
                        </a:spcBef>
                        <a:spcAft>
                          <a:spcPts val="0"/>
                        </a:spcAft>
                        <a:buClrTx/>
                        <a:buSzTx/>
                        <a:buFontTx/>
                        <a:buNone/>
                        <a:tabLst/>
                        <a:defRPr/>
                      </a:pPr>
                      <a:r>
                        <a:rPr lang="en-US" sz="800" spc="-20" dirty="0" smtClean="0">
                          <a:solidFill>
                            <a:srgbClr val="231F20"/>
                          </a:solidFill>
                          <a:latin typeface="Franklin Gothic Book" panose="020B0503020102020204" pitchFamily="34" charset="0"/>
                          <a:cs typeface="Calibri"/>
                        </a:rPr>
                        <a:t>Dr. Emily Parkany,</a:t>
                      </a:r>
                      <a:r>
                        <a:rPr lang="en-US" sz="800" spc="-20" baseline="0" dirty="0" smtClean="0">
                          <a:solidFill>
                            <a:srgbClr val="231F20"/>
                          </a:solidFill>
                          <a:latin typeface="Franklin Gothic Book" panose="020B0503020102020204" pitchFamily="34" charset="0"/>
                          <a:cs typeface="Calibri"/>
                        </a:rPr>
                        <a:t> P.E.</a:t>
                      </a:r>
                      <a:endParaRPr lang="en-US" sz="800" spc="-20" dirty="0" smtClean="0">
                        <a:solidFill>
                          <a:srgbClr val="231F20"/>
                        </a:solidFill>
                        <a:latin typeface="Franklin Gothic Book" panose="020B0503020102020204" pitchFamily="34" charset="0"/>
                        <a:cs typeface="Calibri"/>
                      </a:endParaRPr>
                    </a:p>
                    <a:p>
                      <a:pPr marL="152400">
                        <a:lnSpc>
                          <a:spcPct val="100000"/>
                        </a:lnSpc>
                      </a:pPr>
                      <a:endParaRPr lang="en-US" sz="800" spc="-35" dirty="0" smtClean="0">
                        <a:solidFill>
                          <a:srgbClr val="231F20"/>
                        </a:solidFill>
                        <a:latin typeface="Franklin Gothic Book" panose="020B0503020102020204" pitchFamily="34" charset="0"/>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pPr>
                      <a:r>
                        <a:rPr sz="1000" b="1" spc="-30" dirty="0">
                          <a:solidFill>
                            <a:srgbClr val="231F20"/>
                          </a:solidFill>
                          <a:latin typeface="Franklin Gothic Book" panose="020B0503020102020204" pitchFamily="34" charset="0"/>
                          <a:cs typeface="Calibri"/>
                        </a:rPr>
                        <a:t>MORE</a:t>
                      </a:r>
                      <a:r>
                        <a:rPr sz="1000" b="1" spc="-110" dirty="0">
                          <a:solidFill>
                            <a:srgbClr val="231F20"/>
                          </a:solidFill>
                          <a:latin typeface="Franklin Gothic Book" panose="020B0503020102020204" pitchFamily="34" charset="0"/>
                          <a:cs typeface="Calibri"/>
                        </a:rPr>
                        <a:t> </a:t>
                      </a:r>
                      <a:r>
                        <a:rPr sz="1000" b="1" spc="-25" dirty="0">
                          <a:solidFill>
                            <a:srgbClr val="231F20"/>
                          </a:solidFill>
                          <a:latin typeface="Franklin Gothic Book" panose="020B0503020102020204" pitchFamily="34" charset="0"/>
                          <a:cs typeface="Calibri"/>
                        </a:rPr>
                        <a:t>INFORMATION</a:t>
                      </a:r>
                      <a:endParaRPr sz="1000" dirty="0">
                        <a:latin typeface="Franklin Gothic Book" panose="020B0503020102020204" pitchFamily="34" charset="0"/>
                        <a:cs typeface="Calibri"/>
                      </a:endParaRPr>
                    </a:p>
                    <a:p>
                      <a:pPr marL="152400" marR="154940">
                        <a:lnSpc>
                          <a:spcPct val="100000"/>
                        </a:lnSpc>
                        <a:spcBef>
                          <a:spcPts val="290"/>
                        </a:spcBef>
                      </a:pPr>
                      <a:r>
                        <a:rPr lang="en-US" sz="800" i="1" dirty="0" smtClean="0">
                          <a:solidFill>
                            <a:srgbClr val="231F20"/>
                          </a:solidFill>
                          <a:latin typeface="Franklin Gothic Book" panose="020B0503020102020204" pitchFamily="34" charset="0"/>
                          <a:cs typeface="Calibri"/>
                          <a:hlinkClick r:id="rId2"/>
                        </a:rPr>
                        <a:t>Research </a:t>
                      </a:r>
                      <a:r>
                        <a:rPr lang="en-US" sz="800" i="1" baseline="0" dirty="0" smtClean="0">
                          <a:solidFill>
                            <a:srgbClr val="231F20"/>
                          </a:solidFill>
                          <a:latin typeface="Franklin Gothic Book" panose="020B0503020102020204" pitchFamily="34" charset="0"/>
                          <a:cs typeface="Calibri"/>
                          <a:hlinkClick r:id="rId2"/>
                        </a:rPr>
                        <a:t>will add link to the final report  and other materials on VTrans website</a:t>
                      </a:r>
                      <a:endParaRPr lang="en-US" sz="800" i="1" baseline="0" dirty="0" smtClean="0">
                        <a:solidFill>
                          <a:srgbClr val="231F20"/>
                        </a:solidFill>
                        <a:latin typeface="Franklin Gothic Book" panose="020B0503020102020204" pitchFamily="34" charset="0"/>
                        <a:cs typeface="Calibri"/>
                      </a:endParaRPr>
                    </a:p>
                    <a:p>
                      <a:pPr marL="152400" marR="154940">
                        <a:lnSpc>
                          <a:spcPct val="100000"/>
                        </a:lnSpc>
                        <a:spcBef>
                          <a:spcPts val="290"/>
                        </a:spcBef>
                      </a:pPr>
                      <a:endParaRPr lang="en-US" sz="800" dirty="0" smtClean="0">
                        <a:latin typeface="Franklin Gothic Book" panose="020B0503020102020204" pitchFamily="34" charset="0"/>
                        <a:cs typeface="Times New Roman"/>
                      </a:endParaRPr>
                    </a:p>
                    <a:p>
                      <a:pPr marL="152400" marR="154940">
                        <a:lnSpc>
                          <a:spcPct val="100000"/>
                        </a:lnSpc>
                        <a:spcBef>
                          <a:spcPts val="290"/>
                        </a:spcBef>
                      </a:pPr>
                      <a:endParaRPr lang="en-US" sz="800" dirty="0" smtClean="0">
                        <a:latin typeface="Franklin Gothic Book" panose="020B0503020102020204" pitchFamily="34" charset="0"/>
                        <a:cs typeface="Times New Roman"/>
                      </a:endParaRPr>
                    </a:p>
                    <a:p>
                      <a:pPr marL="152400" marR="154940">
                        <a:lnSpc>
                          <a:spcPct val="100000"/>
                        </a:lnSpc>
                        <a:spcBef>
                          <a:spcPts val="290"/>
                        </a:spcBef>
                      </a:pPr>
                      <a:r>
                        <a:rPr lang="en-US" sz="800" dirty="0" smtClean="0">
                          <a:latin typeface="Franklin Gothic Book" panose="020B0503020102020204" pitchFamily="34" charset="0"/>
                          <a:cs typeface="Times New Roman"/>
                        </a:rPr>
                        <a:t>This fact sheet</a:t>
                      </a:r>
                      <a:r>
                        <a:rPr lang="en-US" sz="800" baseline="0" dirty="0" smtClean="0">
                          <a:latin typeface="Franklin Gothic Book" panose="020B0503020102020204" pitchFamily="34" charset="0"/>
                          <a:cs typeface="Times New Roman"/>
                        </a:rPr>
                        <a:t> was prepared for the 2017 VTrans Research Symposium &amp; STIC Annual Meeting held </a:t>
                      </a:r>
                      <a:r>
                        <a:rPr lang="en-US" sz="800" b="1" baseline="0" dirty="0" smtClean="0">
                          <a:latin typeface="Franklin Gothic Book" panose="020B0503020102020204" pitchFamily="34" charset="0"/>
                          <a:cs typeface="Times New Roman"/>
                        </a:rPr>
                        <a:t>on September 28, 2017</a:t>
                      </a:r>
                      <a:r>
                        <a:rPr lang="en-US" sz="800" baseline="0" dirty="0" smtClean="0">
                          <a:latin typeface="Franklin Gothic Book" panose="020B0503020102020204" pitchFamily="34" charset="0"/>
                          <a:cs typeface="Times New Roman"/>
                        </a:rPr>
                        <a:t> at National Life in Montpelier, VT.  8:00 am– 12:00 pm.</a:t>
                      </a:r>
                    </a:p>
                    <a:p>
                      <a:pPr marL="152400" marR="154940">
                        <a:lnSpc>
                          <a:spcPct val="100000"/>
                        </a:lnSpc>
                        <a:spcBef>
                          <a:spcPts val="290"/>
                        </a:spcBef>
                      </a:pPr>
                      <a:endParaRPr lang="en-US" sz="800" baseline="0" dirty="0" smtClean="0">
                        <a:latin typeface="Franklin Gothic Book" panose="020B0503020102020204" pitchFamily="34" charset="0"/>
                        <a:cs typeface="Times New Roman"/>
                      </a:endParaRPr>
                    </a:p>
                    <a:p>
                      <a:pPr marL="152400" marR="154940">
                        <a:lnSpc>
                          <a:spcPct val="100000"/>
                        </a:lnSpc>
                        <a:spcBef>
                          <a:spcPts val="290"/>
                        </a:spcBef>
                      </a:pPr>
                      <a:r>
                        <a:rPr lang="en-US" sz="800" baseline="0" dirty="0" smtClean="0">
                          <a:latin typeface="Franklin Gothic Book" panose="020B0503020102020204" pitchFamily="34" charset="0"/>
                          <a:cs typeface="Times New Roman"/>
                        </a:rPr>
                        <a:t>Fact sheets can be found for additional projects featured at the 2017 Symposium at </a:t>
                      </a:r>
                      <a:r>
                        <a:rPr lang="en-US" sz="800" baseline="0" dirty="0" smtClean="0">
                          <a:latin typeface="Franklin Gothic Book" panose="020B0503020102020204" pitchFamily="34" charset="0"/>
                          <a:cs typeface="Times New Roman"/>
                          <a:hlinkClick r:id="rId3"/>
                        </a:rPr>
                        <a:t>http://vtrans.vermont.gov/planning/research/2017symposium</a:t>
                      </a:r>
                      <a:r>
                        <a:rPr lang="en-US" sz="800" baseline="0" dirty="0" smtClean="0">
                          <a:latin typeface="Franklin Gothic Book" panose="020B0503020102020204" pitchFamily="34" charset="0"/>
                          <a:cs typeface="Times New Roman"/>
                        </a:rPr>
                        <a:t> </a:t>
                      </a:r>
                    </a:p>
                    <a:p>
                      <a:pPr marL="152400" marR="154940">
                        <a:lnSpc>
                          <a:spcPct val="100000"/>
                        </a:lnSpc>
                        <a:spcBef>
                          <a:spcPts val="290"/>
                        </a:spcBef>
                      </a:pPr>
                      <a:endParaRPr lang="en-US" sz="800" baseline="0" dirty="0" smtClean="0">
                        <a:latin typeface="Franklin Gothic Book" panose="020B0503020102020204" pitchFamily="34" charset="0"/>
                        <a:cs typeface="Times New Roman"/>
                      </a:endParaRPr>
                    </a:p>
                    <a:p>
                      <a:pPr marL="152400" marR="154940">
                        <a:lnSpc>
                          <a:spcPct val="100000"/>
                        </a:lnSpc>
                        <a:spcBef>
                          <a:spcPts val="290"/>
                        </a:spcBef>
                      </a:pPr>
                      <a:r>
                        <a:rPr lang="en-US" sz="800" baseline="0" dirty="0" smtClean="0">
                          <a:latin typeface="Franklin Gothic Book" panose="020B0503020102020204" pitchFamily="34" charset="0"/>
                          <a:cs typeface="Times New Roman"/>
                        </a:rPr>
                        <a:t>Additional information about the </a:t>
                      </a:r>
                      <a:r>
                        <a:rPr lang="en-US" sz="800" b="1" baseline="0" dirty="0" smtClean="0">
                          <a:latin typeface="Franklin Gothic Book" panose="020B0503020102020204" pitchFamily="34" charset="0"/>
                          <a:cs typeface="Times New Roman"/>
                        </a:rPr>
                        <a:t>VTrans Research Program </a:t>
                      </a:r>
                      <a:r>
                        <a:rPr lang="en-US" sz="800" baseline="0" dirty="0" smtClean="0">
                          <a:latin typeface="Franklin Gothic Book" panose="020B0503020102020204" pitchFamily="34" charset="0"/>
                          <a:cs typeface="Times New Roman"/>
                        </a:rPr>
                        <a:t>can be found at </a:t>
                      </a:r>
                      <a:r>
                        <a:rPr lang="en-US" sz="800" baseline="0" dirty="0" smtClean="0">
                          <a:latin typeface="Franklin Gothic Book" panose="020B0503020102020204" pitchFamily="34" charset="0"/>
                          <a:cs typeface="Times New Roman"/>
                          <a:hlinkClick r:id="rId4"/>
                        </a:rPr>
                        <a:t>http://vtrans.vermont.gov/planning/research</a:t>
                      </a:r>
                      <a:r>
                        <a:rPr lang="en-US" sz="800" baseline="0" dirty="0" smtClean="0">
                          <a:latin typeface="Franklin Gothic Book" panose="020B0503020102020204" pitchFamily="34" charset="0"/>
                          <a:cs typeface="Times New Roman"/>
                        </a:rPr>
                        <a:t> </a:t>
                      </a:r>
                    </a:p>
                    <a:p>
                      <a:pPr marL="152400" marR="154940">
                        <a:lnSpc>
                          <a:spcPct val="100000"/>
                        </a:lnSpc>
                        <a:spcBef>
                          <a:spcPts val="290"/>
                        </a:spcBef>
                      </a:pPr>
                      <a:endParaRPr lang="en-US" sz="800" baseline="0" dirty="0" smtClean="0">
                        <a:latin typeface="Franklin Gothic Book" panose="020B0503020102020204" pitchFamily="34" charset="0"/>
                        <a:cs typeface="Times New Roman"/>
                      </a:endParaRPr>
                    </a:p>
                    <a:p>
                      <a:pPr marL="152400" marR="154940" lvl="0" indent="0" defTabSz="914400" eaLnBrk="1" fontAlgn="auto" latinLnBrk="0" hangingPunct="1">
                        <a:lnSpc>
                          <a:spcPct val="100000"/>
                        </a:lnSpc>
                        <a:spcBef>
                          <a:spcPts val="290"/>
                        </a:spcBef>
                        <a:spcAft>
                          <a:spcPts val="0"/>
                        </a:spcAft>
                        <a:buClrTx/>
                        <a:buSzTx/>
                        <a:buFontTx/>
                        <a:buNone/>
                        <a:tabLst/>
                        <a:defRPr/>
                      </a:pPr>
                      <a:r>
                        <a:rPr lang="en-US" sz="800" baseline="0" dirty="0" smtClean="0">
                          <a:latin typeface="Franklin Gothic Book" panose="020B0503020102020204" pitchFamily="34" charset="0"/>
                          <a:cs typeface="Times New Roman"/>
                        </a:rPr>
                        <a:t>Additional information about the </a:t>
                      </a:r>
                      <a:r>
                        <a:rPr lang="en-US" sz="800" b="1" baseline="0" dirty="0" smtClean="0">
                          <a:latin typeface="Franklin Gothic Book" panose="020B0503020102020204" pitchFamily="34" charset="0"/>
                          <a:cs typeface="Times New Roman"/>
                        </a:rPr>
                        <a:t>VTrans STIC Program </a:t>
                      </a:r>
                      <a:r>
                        <a:rPr lang="en-US" sz="800" baseline="0" dirty="0" smtClean="0">
                          <a:latin typeface="Franklin Gothic Book" panose="020B0503020102020204" pitchFamily="34" charset="0"/>
                          <a:cs typeface="Times New Roman"/>
                        </a:rPr>
                        <a:t>can be found at </a:t>
                      </a:r>
                      <a:r>
                        <a:rPr lang="en-US" sz="800" baseline="0" dirty="0" smtClean="0">
                          <a:latin typeface="Franklin Gothic Book" panose="020B0503020102020204" pitchFamily="34" charset="0"/>
                          <a:cs typeface="Times New Roman"/>
                          <a:hlinkClick r:id="rId5"/>
                        </a:rPr>
                        <a:t>http://vtrans.vermont.gov/boards-councils/stic</a:t>
                      </a:r>
                      <a:r>
                        <a:rPr lang="en-US" sz="800" baseline="0" dirty="0" smtClean="0">
                          <a:latin typeface="Franklin Gothic Book" panose="020B0503020102020204" pitchFamily="34" charset="0"/>
                          <a:cs typeface="Times New Roman"/>
                        </a:rPr>
                        <a:t>  </a:t>
                      </a:r>
                      <a:endParaRPr lang="en-US" sz="800" dirty="0" smtClean="0">
                        <a:latin typeface="Franklin Gothic Book" panose="020B0503020102020204" pitchFamily="34" charset="0"/>
                        <a:cs typeface="Times New Roman"/>
                      </a:endParaRPr>
                    </a:p>
                  </a:txBody>
                  <a:tcPr marL="0" marR="0" marT="0" marB="0">
                    <a:lnL w="12699">
                      <a:solidFill>
                        <a:srgbClr val="395F3A"/>
                      </a:solidFill>
                      <a:prstDash val="solid"/>
                    </a:lnL>
                    <a:lnR w="12699">
                      <a:solidFill>
                        <a:srgbClr val="395F3A"/>
                      </a:solidFill>
                      <a:prstDash val="solid"/>
                    </a:lnR>
                    <a:lnB w="12699">
                      <a:solidFill>
                        <a:srgbClr val="395F3A"/>
                      </a:solidFill>
                      <a:prstDash val="solid"/>
                    </a:lnB>
                    <a:solidFill>
                      <a:srgbClr val="557630">
                        <a:alpha val="25000"/>
                      </a:srgbClr>
                    </a:solidFill>
                  </a:tcPr>
                </a:tc>
                <a:tc>
                  <a:txBody>
                    <a:bodyPr/>
                    <a:lstStyle/>
                    <a:p>
                      <a:pPr marL="70485" algn="just">
                        <a:lnSpc>
                          <a:spcPct val="100000"/>
                        </a:lnSpc>
                        <a:spcBef>
                          <a:spcPts val="65"/>
                        </a:spcBef>
                        <a:spcAft>
                          <a:spcPts val="600"/>
                        </a:spcAft>
                      </a:pPr>
                      <a:r>
                        <a:rPr lang="en-US" sz="1200" b="1" spc="20" dirty="0" smtClean="0">
                          <a:solidFill>
                            <a:srgbClr val="231F20"/>
                          </a:solidFill>
                          <a:latin typeface="Franklin Gothic Book" panose="020B0503020102020204" pitchFamily="34" charset="0"/>
                          <a:cs typeface="Calibri"/>
                        </a:rPr>
                        <a:t>Introduction</a:t>
                      </a:r>
                      <a:r>
                        <a:rPr lang="en-US" sz="1200" b="1" spc="20" baseline="0" dirty="0" smtClean="0">
                          <a:solidFill>
                            <a:srgbClr val="231F20"/>
                          </a:solidFill>
                          <a:latin typeface="Franklin Gothic Book" panose="020B0503020102020204" pitchFamily="34" charset="0"/>
                          <a:cs typeface="Calibri"/>
                        </a:rPr>
                        <a:t> or </a:t>
                      </a:r>
                      <a:r>
                        <a:rPr sz="1200" b="1" spc="20" dirty="0" smtClean="0">
                          <a:solidFill>
                            <a:srgbClr val="231F20"/>
                          </a:solidFill>
                          <a:latin typeface="Franklin Gothic Book" panose="020B0503020102020204" pitchFamily="34" charset="0"/>
                          <a:cs typeface="Calibri"/>
                        </a:rPr>
                        <a:t>What </a:t>
                      </a:r>
                      <a:r>
                        <a:rPr sz="1200" b="1" spc="35" dirty="0">
                          <a:solidFill>
                            <a:srgbClr val="231F20"/>
                          </a:solidFill>
                          <a:latin typeface="Franklin Gothic Book" panose="020B0503020102020204" pitchFamily="34" charset="0"/>
                          <a:cs typeface="Calibri"/>
                        </a:rPr>
                        <a:t>was </a:t>
                      </a:r>
                      <a:r>
                        <a:rPr sz="1200" b="1" spc="40" dirty="0">
                          <a:solidFill>
                            <a:srgbClr val="231F20"/>
                          </a:solidFill>
                          <a:latin typeface="Franklin Gothic Book" panose="020B0503020102020204" pitchFamily="34" charset="0"/>
                          <a:cs typeface="Calibri"/>
                        </a:rPr>
                        <a:t>the</a:t>
                      </a:r>
                      <a:r>
                        <a:rPr sz="1200" b="1" spc="-229" dirty="0">
                          <a:solidFill>
                            <a:srgbClr val="231F20"/>
                          </a:solidFill>
                          <a:latin typeface="Franklin Gothic Book" panose="020B0503020102020204" pitchFamily="34" charset="0"/>
                          <a:cs typeface="Calibri"/>
                        </a:rPr>
                        <a:t> </a:t>
                      </a:r>
                      <a:r>
                        <a:rPr sz="1200" b="1" spc="40" dirty="0" smtClean="0">
                          <a:solidFill>
                            <a:srgbClr val="231F20"/>
                          </a:solidFill>
                          <a:latin typeface="Franklin Gothic Book" panose="020B0503020102020204" pitchFamily="34" charset="0"/>
                          <a:cs typeface="Calibri"/>
                        </a:rPr>
                        <a:t>Problem?</a:t>
                      </a:r>
                      <a:endParaRPr lang="en-US" sz="1200" b="1" spc="40" dirty="0" smtClean="0">
                        <a:solidFill>
                          <a:srgbClr val="231F20"/>
                        </a:solidFill>
                        <a:latin typeface="Franklin Gothic Book" panose="020B0503020102020204" pitchFamily="34" charset="0"/>
                        <a:cs typeface="Calibri"/>
                      </a:endParaRPr>
                    </a:p>
                    <a:p>
                      <a:pPr marL="70485" algn="just">
                        <a:lnSpc>
                          <a:spcPts val="1300"/>
                        </a:lnSpc>
                        <a:spcBef>
                          <a:spcPts val="65"/>
                        </a:spcBef>
                        <a:spcAft>
                          <a:spcPts val="0"/>
                        </a:spcAft>
                      </a:pPr>
                      <a:r>
                        <a:rPr lang="en-US" sz="1200" dirty="0" smtClean="0">
                          <a:solidFill>
                            <a:schemeClr val="tx1"/>
                          </a:solidFill>
                          <a:effectLst/>
                          <a:latin typeface="+mn-lt"/>
                          <a:ea typeface="+mn-ea"/>
                          <a:cs typeface="+mn-cs"/>
                        </a:rPr>
                        <a:t>Concerns persist regarding pervious concrete (PC) pavement</a:t>
                      </a:r>
                      <a:r>
                        <a:rPr lang="en-US" sz="1200" baseline="0" dirty="0" smtClean="0">
                          <a:solidFill>
                            <a:schemeClr val="tx1"/>
                          </a:solidFill>
                          <a:effectLst/>
                          <a:latin typeface="+mn-lt"/>
                          <a:ea typeface="+mn-ea"/>
                          <a:cs typeface="+mn-cs"/>
                        </a:rPr>
                        <a:t> </a:t>
                      </a:r>
                      <a:r>
                        <a:rPr lang="en-US" sz="1200" dirty="0" smtClean="0">
                          <a:solidFill>
                            <a:schemeClr val="tx1"/>
                          </a:solidFill>
                          <a:effectLst/>
                          <a:latin typeface="+mn-lt"/>
                          <a:ea typeface="+mn-ea"/>
                          <a:cs typeface="+mn-cs"/>
                        </a:rPr>
                        <a:t>durability in cold climates related to freeze-thaw and exposure to salt. This study was conducted as an extension to previous work regarding PC in Vermont, to further investigate freeze-thaw durability with salt exposure in a laboratory environment representative of field conditions. </a:t>
                      </a:r>
                      <a:endParaRPr lang="en-US" sz="1200" b="1" spc="40" dirty="0" smtClean="0">
                        <a:solidFill>
                          <a:srgbClr val="231F20"/>
                        </a:solidFill>
                        <a:latin typeface="Franklin Gothic Book" panose="020B0503020102020204" pitchFamily="34" charset="0"/>
                        <a:cs typeface="Calibri"/>
                      </a:endParaRPr>
                    </a:p>
                    <a:p>
                      <a:pPr marL="70485" marR="5715" lvl="0" indent="0" algn="just" defTabSz="914400" eaLnBrk="1" fontAlgn="auto" latinLnBrk="0" hangingPunct="1">
                        <a:lnSpc>
                          <a:spcPct val="100000"/>
                        </a:lnSpc>
                        <a:spcBef>
                          <a:spcPts val="960"/>
                        </a:spcBef>
                        <a:spcAft>
                          <a:spcPts val="0"/>
                        </a:spcAft>
                        <a:buClrTx/>
                        <a:buSzTx/>
                        <a:buFontTx/>
                        <a:buNone/>
                        <a:tabLst/>
                        <a:defRPr/>
                      </a:pPr>
                      <a:r>
                        <a:rPr lang="en-US" sz="1200" b="1" i="1" spc="20" dirty="0" smtClean="0">
                          <a:solidFill>
                            <a:srgbClr val="231F20"/>
                          </a:solidFill>
                          <a:latin typeface="Franklin Gothic Book" panose="020B0503020102020204" pitchFamily="34" charset="0"/>
                          <a:cs typeface="Calibri"/>
                        </a:rPr>
                        <a:t>Methodology</a:t>
                      </a:r>
                      <a:r>
                        <a:rPr lang="en-US" sz="1200" b="1" i="1" spc="20" baseline="0" dirty="0" smtClean="0">
                          <a:solidFill>
                            <a:srgbClr val="231F20"/>
                          </a:solidFill>
                          <a:latin typeface="Franklin Gothic Book" panose="020B0503020102020204" pitchFamily="34" charset="0"/>
                          <a:cs typeface="Calibri"/>
                        </a:rPr>
                        <a:t> </a:t>
                      </a:r>
                      <a:r>
                        <a:rPr lang="en-US" sz="1200" b="1" spc="20" baseline="0" dirty="0" smtClean="0">
                          <a:solidFill>
                            <a:srgbClr val="231F20"/>
                          </a:solidFill>
                          <a:latin typeface="Franklin Gothic Book" panose="020B0503020102020204" pitchFamily="34" charset="0"/>
                          <a:cs typeface="Calibri"/>
                        </a:rPr>
                        <a:t>or </a:t>
                      </a:r>
                      <a:r>
                        <a:rPr lang="en-US" sz="1200" b="1" spc="20" dirty="0" smtClean="0">
                          <a:solidFill>
                            <a:srgbClr val="231F20"/>
                          </a:solidFill>
                          <a:latin typeface="Franklin Gothic Book" panose="020B0503020102020204" pitchFamily="34" charset="0"/>
                          <a:cs typeface="Calibri"/>
                        </a:rPr>
                        <a:t>What </a:t>
                      </a:r>
                      <a:r>
                        <a:rPr lang="en-US" sz="1200" b="1" spc="35" dirty="0" smtClean="0">
                          <a:solidFill>
                            <a:srgbClr val="231F20"/>
                          </a:solidFill>
                          <a:latin typeface="Franklin Gothic Book" panose="020B0503020102020204" pitchFamily="34" charset="0"/>
                          <a:cs typeface="Calibri"/>
                        </a:rPr>
                        <a:t>was</a:t>
                      </a:r>
                      <a:r>
                        <a:rPr lang="en-US" sz="1200" b="1" spc="-165" dirty="0" smtClean="0">
                          <a:solidFill>
                            <a:srgbClr val="231F20"/>
                          </a:solidFill>
                          <a:latin typeface="Franklin Gothic Book" panose="020B0503020102020204" pitchFamily="34" charset="0"/>
                          <a:cs typeface="Calibri"/>
                        </a:rPr>
                        <a:t> </a:t>
                      </a:r>
                      <a:r>
                        <a:rPr lang="en-US" sz="1200" b="1" spc="40" dirty="0" smtClean="0">
                          <a:solidFill>
                            <a:srgbClr val="231F20"/>
                          </a:solidFill>
                          <a:latin typeface="Franklin Gothic Book" panose="020B0503020102020204" pitchFamily="34" charset="0"/>
                          <a:cs typeface="Calibri"/>
                        </a:rPr>
                        <a:t>done?</a:t>
                      </a:r>
                      <a:endParaRPr lang="en-US" sz="1200" dirty="0" smtClean="0">
                        <a:latin typeface="Franklin Gothic Book" panose="020B0503020102020204" pitchFamily="34" charset="0"/>
                        <a:cs typeface="Calibri"/>
                      </a:endParaRPr>
                    </a:p>
                    <a:p>
                      <a:pPr marL="70485" marR="5715" lvl="0" indent="0" algn="just" defTabSz="914400" eaLnBrk="1" fontAlgn="auto" latinLnBrk="0" hangingPunct="1">
                        <a:lnSpc>
                          <a:spcPts val="1300"/>
                        </a:lnSpc>
                        <a:spcBef>
                          <a:spcPts val="960"/>
                        </a:spcBef>
                        <a:spcAft>
                          <a:spcPts val="0"/>
                        </a:spcAft>
                        <a:buClrTx/>
                        <a:buSzTx/>
                        <a:buFontTx/>
                        <a:buNone/>
                        <a:tabLst/>
                        <a:defRPr/>
                      </a:pPr>
                      <a:r>
                        <a:rPr lang="en-US" sz="1200" dirty="0" smtClean="0">
                          <a:solidFill>
                            <a:schemeClr val="tx1"/>
                          </a:solidFill>
                          <a:effectLst/>
                          <a:latin typeface="+mn-lt"/>
                          <a:ea typeface="+mn-ea"/>
                          <a:cs typeface="+mn-cs"/>
                        </a:rPr>
                        <a:t>PC specimen variations included the addition of sand, replacement of cement with slag, replacement of cement with slag with silica fume, curing time, and saltguard treatment.  </a:t>
                      </a:r>
                    </a:p>
                    <a:p>
                      <a:pPr marL="70485" marR="5715" algn="just">
                        <a:lnSpc>
                          <a:spcPct val="100000"/>
                        </a:lnSpc>
                        <a:spcBef>
                          <a:spcPts val="960"/>
                        </a:spcBef>
                      </a:pPr>
                      <a:r>
                        <a:rPr lang="en-US" sz="1200" b="1" spc="20" dirty="0" smtClean="0">
                          <a:solidFill>
                            <a:srgbClr val="231F20"/>
                          </a:solidFill>
                          <a:latin typeface="Franklin Gothic Book" panose="020B0503020102020204" pitchFamily="34" charset="0"/>
                          <a:ea typeface="+mn-ea"/>
                          <a:cs typeface="Calibri"/>
                        </a:rPr>
                        <a:t>Conclusion </a:t>
                      </a:r>
                      <a:r>
                        <a:rPr lang="en-US" sz="1200" b="1" spc="20" dirty="0" smtClean="0">
                          <a:solidFill>
                            <a:srgbClr val="231F20"/>
                          </a:solidFill>
                          <a:latin typeface="Franklin Gothic Book" panose="020B0503020102020204" pitchFamily="34" charset="0"/>
                          <a:ea typeface="+mn-ea"/>
                          <a:cs typeface="Calibri"/>
                        </a:rPr>
                        <a:t>or </a:t>
                      </a:r>
                      <a:r>
                        <a:rPr sz="1200" b="1" spc="20" dirty="0" smtClean="0">
                          <a:solidFill>
                            <a:srgbClr val="231F20"/>
                          </a:solidFill>
                          <a:latin typeface="Franklin Gothic Book" panose="020B0503020102020204" pitchFamily="34" charset="0"/>
                          <a:cs typeface="Calibri"/>
                        </a:rPr>
                        <a:t>What</a:t>
                      </a:r>
                      <a:r>
                        <a:rPr sz="1200" b="1" spc="-50" dirty="0" smtClean="0">
                          <a:solidFill>
                            <a:srgbClr val="231F20"/>
                          </a:solidFill>
                          <a:latin typeface="Franklin Gothic Book" panose="020B0503020102020204" pitchFamily="34" charset="0"/>
                          <a:cs typeface="Calibri"/>
                        </a:rPr>
                        <a:t> </a:t>
                      </a:r>
                      <a:r>
                        <a:rPr sz="1200" b="1" spc="30" dirty="0" smtClean="0">
                          <a:solidFill>
                            <a:srgbClr val="231F20"/>
                          </a:solidFill>
                          <a:latin typeface="Franklin Gothic Book" panose="020B0503020102020204" pitchFamily="34" charset="0"/>
                          <a:cs typeface="Calibri"/>
                        </a:rPr>
                        <a:t>are</a:t>
                      </a:r>
                      <a:r>
                        <a:rPr sz="1200" b="1" spc="-50" dirty="0" smtClean="0">
                          <a:solidFill>
                            <a:srgbClr val="231F20"/>
                          </a:solidFill>
                          <a:latin typeface="Franklin Gothic Book" panose="020B0503020102020204" pitchFamily="34" charset="0"/>
                          <a:cs typeface="Calibri"/>
                        </a:rPr>
                        <a:t> </a:t>
                      </a:r>
                      <a:r>
                        <a:rPr sz="1200" b="1" spc="40" dirty="0" smtClean="0">
                          <a:solidFill>
                            <a:srgbClr val="231F20"/>
                          </a:solidFill>
                          <a:latin typeface="Franklin Gothic Book" panose="020B0503020102020204" pitchFamily="34" charset="0"/>
                          <a:cs typeface="Calibri"/>
                        </a:rPr>
                        <a:t>the</a:t>
                      </a:r>
                      <a:r>
                        <a:rPr sz="1200" b="1" spc="-50" dirty="0" smtClean="0">
                          <a:solidFill>
                            <a:srgbClr val="231F20"/>
                          </a:solidFill>
                          <a:latin typeface="Franklin Gothic Book" panose="020B0503020102020204" pitchFamily="34" charset="0"/>
                          <a:cs typeface="Calibri"/>
                        </a:rPr>
                        <a:t> </a:t>
                      </a:r>
                      <a:r>
                        <a:rPr sz="1200" b="1" spc="50" dirty="0" smtClean="0">
                          <a:solidFill>
                            <a:srgbClr val="231F20"/>
                          </a:solidFill>
                          <a:latin typeface="Franklin Gothic Book" panose="020B0503020102020204" pitchFamily="34" charset="0"/>
                          <a:cs typeface="Calibri"/>
                        </a:rPr>
                        <a:t>next</a:t>
                      </a:r>
                      <a:r>
                        <a:rPr sz="1200" b="1" spc="-50" dirty="0" smtClean="0">
                          <a:solidFill>
                            <a:srgbClr val="231F20"/>
                          </a:solidFill>
                          <a:latin typeface="Franklin Gothic Book" panose="020B0503020102020204" pitchFamily="34" charset="0"/>
                          <a:cs typeface="Calibri"/>
                        </a:rPr>
                        <a:t> </a:t>
                      </a:r>
                      <a:r>
                        <a:rPr sz="1200" b="1" spc="35" dirty="0" smtClean="0">
                          <a:solidFill>
                            <a:srgbClr val="231F20"/>
                          </a:solidFill>
                          <a:latin typeface="Franklin Gothic Book" panose="020B0503020102020204" pitchFamily="34" charset="0"/>
                          <a:cs typeface="Calibri"/>
                        </a:rPr>
                        <a:t>steps?</a:t>
                      </a:r>
                      <a:endParaRPr sz="1200" dirty="0" smtClean="0">
                        <a:latin typeface="Franklin Gothic Book" panose="020B0503020102020204" pitchFamily="34" charset="0"/>
                        <a:cs typeface="Calibri"/>
                      </a:endParaRPr>
                    </a:p>
                    <a:p>
                      <a:pPr marL="70485" marR="5715" lvl="0" indent="0" algn="just" defTabSz="914400" eaLnBrk="1" fontAlgn="auto" latinLnBrk="0" hangingPunct="1">
                        <a:lnSpc>
                          <a:spcPts val="1300"/>
                        </a:lnSpc>
                        <a:spcBef>
                          <a:spcPts val="960"/>
                        </a:spcBef>
                        <a:spcAft>
                          <a:spcPts val="0"/>
                        </a:spcAft>
                        <a:buClrTx/>
                        <a:buSzTx/>
                        <a:buFontTx/>
                        <a:buNone/>
                        <a:tabLst/>
                        <a:defRPr/>
                      </a:pPr>
                      <a:r>
                        <a:rPr lang="en-US" sz="1200" dirty="0" smtClean="0">
                          <a:solidFill>
                            <a:schemeClr val="tx1"/>
                          </a:solidFill>
                          <a:effectLst/>
                          <a:latin typeface="+mn-lt"/>
                          <a:ea typeface="+mn-ea"/>
                          <a:cs typeface="+mn-cs"/>
                        </a:rPr>
                        <a:t>In general, the presence of sand replacing a small portion of coarse aggregate (up to about 10%) seems to improve freeze-thaw durability of PC.  Adding sand to a PC mix design without making adjustments to water-to-cement ratio and other ingredients will most likely be not beneficial, as adding sand makes the cement ratio lower, resulting in decreased workability, and lower densities. Replacing up to 20% of cement with slag or slag with silica fume also appears to have benefits in improving freeze-thaw durability of PC. Use of slag or slag with silica fume seems to yield better durability than using fly ash as cement replacement. It is likely that incorporating both sand replacement and cementitious alternatives (slag and slag with silica fume) may represent a more durable PC mix.  </a:t>
                      </a:r>
                    </a:p>
                    <a:p>
                      <a:pPr marL="70485" marR="5715" lvl="0" indent="0" algn="just" defTabSz="914400" eaLnBrk="1" fontAlgn="auto" latinLnBrk="0" hangingPunct="1">
                        <a:lnSpc>
                          <a:spcPct val="100000"/>
                        </a:lnSpc>
                        <a:spcBef>
                          <a:spcPts val="960"/>
                        </a:spcBef>
                        <a:spcAft>
                          <a:spcPts val="600"/>
                        </a:spcAft>
                        <a:buClrTx/>
                        <a:buSzTx/>
                        <a:buFontTx/>
                        <a:buNone/>
                        <a:tabLst/>
                        <a:defRPr/>
                      </a:pPr>
                      <a:r>
                        <a:rPr sz="1200" b="1" spc="20" dirty="0" smtClean="0">
                          <a:solidFill>
                            <a:srgbClr val="231F20"/>
                          </a:solidFill>
                          <a:latin typeface="Franklin Gothic Book" panose="020B0503020102020204" pitchFamily="34" charset="0"/>
                          <a:cs typeface="Calibri"/>
                        </a:rPr>
                        <a:t>What</a:t>
                      </a:r>
                      <a:r>
                        <a:rPr sz="1200" b="1" spc="-45" dirty="0" smtClean="0">
                          <a:solidFill>
                            <a:srgbClr val="231F20"/>
                          </a:solidFill>
                          <a:latin typeface="Franklin Gothic Book" panose="020B0503020102020204" pitchFamily="34" charset="0"/>
                          <a:cs typeface="Calibri"/>
                        </a:rPr>
                        <a:t> </a:t>
                      </a:r>
                      <a:r>
                        <a:rPr sz="1200" b="1" spc="30" dirty="0">
                          <a:solidFill>
                            <a:srgbClr val="231F20"/>
                          </a:solidFill>
                          <a:latin typeface="Franklin Gothic Book" panose="020B0503020102020204" pitchFamily="34" charset="0"/>
                          <a:cs typeface="Calibri"/>
                        </a:rPr>
                        <a:t>are</a:t>
                      </a:r>
                      <a:r>
                        <a:rPr sz="1200" b="1" spc="-45" dirty="0">
                          <a:solidFill>
                            <a:srgbClr val="231F20"/>
                          </a:solidFill>
                          <a:latin typeface="Franklin Gothic Book" panose="020B0503020102020204" pitchFamily="34" charset="0"/>
                          <a:cs typeface="Calibri"/>
                        </a:rPr>
                        <a:t> </a:t>
                      </a:r>
                      <a:r>
                        <a:rPr sz="1200" b="1" spc="45" dirty="0">
                          <a:solidFill>
                            <a:srgbClr val="231F20"/>
                          </a:solidFill>
                          <a:latin typeface="Franklin Gothic Book" panose="020B0503020102020204" pitchFamily="34" charset="0"/>
                          <a:cs typeface="Calibri"/>
                        </a:rPr>
                        <a:t>potential</a:t>
                      </a:r>
                      <a:r>
                        <a:rPr sz="1200" b="1" spc="-45" dirty="0">
                          <a:solidFill>
                            <a:srgbClr val="231F20"/>
                          </a:solidFill>
                          <a:latin typeface="Franklin Gothic Book" panose="020B0503020102020204" pitchFamily="34" charset="0"/>
                          <a:cs typeface="Calibri"/>
                        </a:rPr>
                        <a:t> </a:t>
                      </a:r>
                      <a:r>
                        <a:rPr sz="1200" b="1" spc="40" dirty="0" smtClean="0">
                          <a:solidFill>
                            <a:srgbClr val="231F20"/>
                          </a:solidFill>
                          <a:latin typeface="Franklin Gothic Book" panose="020B0503020102020204" pitchFamily="34" charset="0"/>
                          <a:cs typeface="Calibri"/>
                        </a:rPr>
                        <a:t>impacts?</a:t>
                      </a:r>
                      <a:r>
                        <a:rPr lang="en-US" sz="1200" b="1" spc="40" dirty="0" smtClean="0">
                          <a:solidFill>
                            <a:srgbClr val="231F20"/>
                          </a:solidFill>
                          <a:latin typeface="Franklin Gothic Book" panose="020B0503020102020204" pitchFamily="34" charset="0"/>
                          <a:cs typeface="Calibri"/>
                        </a:rPr>
                        <a:t>  What is the benefit to VTrans</a:t>
                      </a:r>
                      <a:r>
                        <a:rPr lang="en-US" sz="1200" b="1" spc="40" dirty="0" smtClean="0">
                          <a:solidFill>
                            <a:srgbClr val="231F20"/>
                          </a:solidFill>
                          <a:latin typeface="Franklin Gothic Book" panose="020B0503020102020204" pitchFamily="34" charset="0"/>
                          <a:cs typeface="Calibri"/>
                        </a:rPr>
                        <a:t>?</a:t>
                      </a:r>
                    </a:p>
                    <a:p>
                      <a:pPr marL="58738" indent="0" algn="just">
                        <a:lnSpc>
                          <a:spcPts val="1300"/>
                        </a:lnSpc>
                      </a:pPr>
                      <a:r>
                        <a:rPr lang="en-US" sz="1200" dirty="0" smtClean="0">
                          <a:solidFill>
                            <a:schemeClr val="tx1"/>
                          </a:solidFill>
                          <a:effectLst/>
                          <a:latin typeface="+mn-lt"/>
                          <a:ea typeface="+mn-ea"/>
                          <a:cs typeface="+mn-cs"/>
                        </a:rPr>
                        <a:t>An improved PC mix design with a small amount of sand (up to 10%) as a replacement of coarse aggregate and replacement of up to 20% cement with either slag or slag with silica fume is worth considering. Saltguard treatment is promising; however, its possible environmental impacts need to be investigated.  It is worth considering using very well-made precast PC slabs that may allow much better quality control (e.g. extended curing time, dipping in saltguard) and quality assurance (e.g. uniformity, target void content, durability). In comparison to cast-in-place PC, precast PC slabs may allow removal and replacement as needed as part of routine maintenance. Typically, PC has orders of magnitude higher initial infiltration capacity than what is needed; however, it also makes it prone to clogging. Therefore, it is worth to consider sacrificing some initial infiltration capacity to gain durability, which may in turn help reduce clogging. PC pavements are more suitable for sites with reasonably pervious subsurface and relatively deep (in excess of 10 ft) groundwater tables.  Rather than building the entire lot of PC, a combination of asphalt and PC may facilitate longevity. The application of salt should be avoided, delayed, or at a minimum limited. Regular maintenance should be performed to prevent clogging, and ensure the continued performance of PC. </a:t>
                      </a:r>
                    </a:p>
                  </a:txBody>
                  <a:tcPr marL="0" marR="0" marT="0" marB="0">
                    <a:lnL w="12699">
                      <a:solidFill>
                        <a:srgbClr val="395F3A"/>
                      </a:solidFill>
                      <a:prstDash val="solid"/>
                    </a:lnL>
                  </a:tcPr>
                </a:tc>
                <a:extLst>
                  <a:ext uri="{0D108BD9-81ED-4DB2-BD59-A6C34878D82A}">
                    <a16:rowId xmlns:a16="http://schemas.microsoft.com/office/drawing/2014/main" val="10003"/>
                  </a:ext>
                </a:extLst>
              </a:tr>
            </a:tbl>
          </a:graphicData>
        </a:graphic>
      </p:graphicFrame>
      <p:pic>
        <p:nvPicPr>
          <p:cNvPr id="30" name="Picture 29"/>
          <p:cNvPicPr>
            <a:picLocks noChangeAspect="1"/>
          </p:cNvPicPr>
          <p:nvPr/>
        </p:nvPicPr>
        <p:blipFill>
          <a:blip r:embed="rId6"/>
          <a:stretch>
            <a:fillRect/>
          </a:stretch>
        </p:blipFill>
        <p:spPr>
          <a:xfrm>
            <a:off x="457146" y="547106"/>
            <a:ext cx="1759779" cy="435589"/>
          </a:xfrm>
          <a:prstGeom prst="rect">
            <a:avLst/>
          </a:prstGeom>
        </p:spPr>
      </p:pic>
      <p:sp>
        <p:nvSpPr>
          <p:cNvPr id="32" name="TextBox 31"/>
          <p:cNvSpPr txBox="1"/>
          <p:nvPr/>
        </p:nvSpPr>
        <p:spPr>
          <a:xfrm>
            <a:off x="441244" y="1109911"/>
            <a:ext cx="1696490" cy="646331"/>
          </a:xfrm>
          <a:prstGeom prst="rect">
            <a:avLst/>
          </a:prstGeom>
          <a:solidFill>
            <a:schemeClr val="accent3">
              <a:lumMod val="40000"/>
              <a:lumOff val="60000"/>
              <a:alpha val="25000"/>
            </a:schemeClr>
          </a:solidFill>
        </p:spPr>
        <p:txBody>
          <a:bodyPr wrap="none" rtlCol="0">
            <a:spAutoFit/>
          </a:bodyPr>
          <a:lstStyle/>
          <a:p>
            <a:pPr algn="ctr"/>
            <a:r>
              <a:rPr lang="en-US" b="1" dirty="0" smtClean="0">
                <a:latin typeface="Franklin Gothic Medium" panose="020B0603020102020204" pitchFamily="34" charset="0"/>
              </a:rPr>
              <a:t>2017 Research</a:t>
            </a:r>
          </a:p>
          <a:p>
            <a:pPr algn="ctr"/>
            <a:r>
              <a:rPr lang="en-US" b="1" dirty="0" smtClean="0">
                <a:latin typeface="Franklin Gothic Medium" panose="020B0603020102020204" pitchFamily="34" charset="0"/>
              </a:rPr>
              <a:t>Symposium</a:t>
            </a:r>
            <a:endParaRPr lang="en-US" b="1" dirty="0">
              <a:latin typeface="Franklin Gothic Medium" panose="020B06030201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2ec0dd7-095b-41f2-b8b8-a624496b8c6b">E23TXWV46JPD-235135430-9</_dlc_DocId>
    <_dlc_DocIdUrl xmlns="22ec0dd7-095b-41f2-b8b8-a624496b8c6b">
      <Url>https://outside.vermont.gov/agency/VTRANS/external/docs/_layouts/15/DocIdRedir.aspx?ID=E23TXWV46JPD-235135430-9</Url>
      <Description>E23TXWV46JPD-235135430-9</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618CA193348A64BB00EC4DD700C226C" ma:contentTypeVersion="4" ma:contentTypeDescription="Create a new document." ma:contentTypeScope="" ma:versionID="f06708e5199452a9f7394f94d84a6298">
  <xsd:schema xmlns:xsd="http://www.w3.org/2001/XMLSchema" xmlns:xs="http://www.w3.org/2001/XMLSchema" xmlns:p="http://schemas.microsoft.com/office/2006/metadata/properties" xmlns:ns2="2a208fe3-8287-4a8b-b629-d45392ca0f10" xmlns:ns3="22ec0dd7-095b-41f2-b8b8-a624496b8c6b" targetNamespace="http://schemas.microsoft.com/office/2006/metadata/properties" ma:root="true" ma:fieldsID="e6605e219c6038dbb08f224e297c44ee" ns2:_="" ns3:_="">
    <xsd:import namespace="2a208fe3-8287-4a8b-b629-d45392ca0f10"/>
    <xsd:import namespace="22ec0dd7-095b-41f2-b8b8-a624496b8c6b"/>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08fe3-8287-4a8b-b629-d45392ca0f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ec0dd7-095b-41f2-b8b8-a624496b8c6b"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2ED1C0-25D9-4CE0-B334-48BCFD7372E1}"/>
</file>

<file path=customXml/itemProps2.xml><?xml version="1.0" encoding="utf-8"?>
<ds:datastoreItem xmlns:ds="http://schemas.openxmlformats.org/officeDocument/2006/customXml" ds:itemID="{7DD94EBC-150E-4B39-9B0B-AD9F50DE7278}"/>
</file>

<file path=customXml/itemProps3.xml><?xml version="1.0" encoding="utf-8"?>
<ds:datastoreItem xmlns:ds="http://schemas.openxmlformats.org/officeDocument/2006/customXml" ds:itemID="{4F28ECA0-A55C-43A6-BC77-B07BAEC121C6}"/>
</file>

<file path=customXml/itemProps4.xml><?xml version="1.0" encoding="utf-8"?>
<ds:datastoreItem xmlns:ds="http://schemas.openxmlformats.org/officeDocument/2006/customXml" ds:itemID="{59E69DCF-4E0F-48CF-843B-F659A709E44A}"/>
</file>

<file path=docProps/app.xml><?xml version="1.0" encoding="utf-8"?>
<Properties xmlns="http://schemas.openxmlformats.org/officeDocument/2006/extended-properties" xmlns:vt="http://schemas.openxmlformats.org/officeDocument/2006/docPropsVTypes">
  <Template/>
  <TotalTime>922</TotalTime>
  <Words>692</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Franklin Gothic Book</vt:lpstr>
      <vt:lpstr>Franklin Gothic Demi</vt:lpstr>
      <vt:lpstr>Franklin Gothic Medium</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mdewoolk</cp:lastModifiedBy>
  <cp:revision>28</cp:revision>
  <cp:lastPrinted>2017-07-31T17:57:21Z</cp:lastPrinted>
  <dcterms:created xsi:type="dcterms:W3CDTF">2016-10-05T18:36:23Z</dcterms:created>
  <dcterms:modified xsi:type="dcterms:W3CDTF">2017-09-01T22:46:57Z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y fmtid="{D5CDD505-2E9C-101B-9397-08002B2CF9AE}" pid="5" name="ContentTypeId">
    <vt:lpwstr>0x0101007618CA193348A64BB00EC4DD700C226C</vt:lpwstr>
  </property>
  <property fmtid="{D5CDD505-2E9C-101B-9397-08002B2CF9AE}" pid="6" name="_dlc_DocIdItemGuid">
    <vt:lpwstr>cbe3df98-2da4-4272-9196-ea6ea4649df2</vt:lpwstr>
  </property>
</Properties>
</file>